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_rels/slideMaster1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9.xml.rels" ContentType="application/vnd.openxmlformats-package.relationships+xml"/>
  <Override PartName="/ppt/_rels/presentation.xml.rels" ContentType="application/vnd.openxmlformats-package.relationship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10.png" ContentType="image/png"/>
  <Override PartName="/ppt/media/image5.png" ContentType="image/png"/>
  <Override PartName="/ppt/media/image11.png" ContentType="image/png"/>
  <Override PartName="/ppt/media/image6.png" ContentType="image/png"/>
  <Override PartName="/ppt/media/image7.png" ContentType="image/png"/>
  <Override PartName="/ppt/media/image12.png" ContentType="image/png"/>
  <Override PartName="/ppt/media/image8.png" ContentType="image/png"/>
  <Override PartName="/ppt/media/image13.png" ContentType="image/png"/>
  <Override PartName="/ppt/media/image9.png" ContentType="image/png"/>
  <Override PartName="/_rels/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</p:sldIdLst>
  <p:sldSz cx="12192000" cy="68580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212A9959-542C-4FA6-9352-D8BB4EBDC81A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8FE13F9E-4F33-4BFC-BB2F-58FCF903D25A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282DA1BD-2791-42D2-BA14-5BA9474BAD12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152E6C7E-827E-4B3D-A3E1-4300DCBF9FBB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C7E5A592-6FF8-448D-823F-195CAEDE1F8E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B5F2B4AE-BE9B-485E-943F-4102AC20EBB9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0065E541-897C-4FB6-BA43-1743AAEB1AC1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2143BB59-A33F-4173-9AD6-3037674F5367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89149266-B141-4773-8790-A6B124A51C16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23665B1C-8079-46CC-9380-B9BA20FD3913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34FBB940-D730-4CE2-B614-339D32729BFD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4EB1B367-65F4-4271-B04E-91A6C7B375FF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dt" idx="1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>
              <a:lnSpc>
                <a:spcPct val="100000"/>
              </a:lnSpc>
              <a:buNone/>
              <a:defRPr b="0" lang="ru-RU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indent="0">
              <a:lnSpc>
                <a:spcPct val="100000"/>
              </a:lnSpc>
              <a:buNone/>
            </a:pPr>
            <a:r>
              <a:rPr b="0" lang="ru-RU" sz="1200" spc="-1" strike="noStrike">
                <a:solidFill>
                  <a:srgbClr val="8b8b8b"/>
                </a:solidFill>
                <a:latin typeface="Calibri"/>
              </a:rPr>
              <a:t>&lt;дата/время&gt;</a:t>
            </a:r>
            <a:endParaRPr b="0" lang="ru-RU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ftr" idx="2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ctr">
              <a:buNone/>
              <a:defRPr b="0" lang="ru-RU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ru-RU" sz="1400" spc="-1" strike="noStrike">
                <a:solidFill>
                  <a:srgbClr val="000000"/>
                </a:solidFill>
                <a:latin typeface="Times New Roman"/>
              </a:rPr>
              <a:t>&lt;нижний колонтитул&gt;</a:t>
            </a:r>
            <a:endParaRPr b="0" lang="ru-RU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sldNum" idx="3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r">
              <a:lnSpc>
                <a:spcPct val="100000"/>
              </a:lnSpc>
              <a:buNone/>
              <a:defRPr b="0" lang="ru-RU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AAFD08AA-DD78-45FD-BE90-C4DA6AC08D3B}" type="slidenum">
              <a:rPr b="0" lang="ru-RU" sz="1200" spc="-1" strike="noStrike">
                <a:solidFill>
                  <a:srgbClr val="8b8b8b"/>
                </a:solidFill>
                <a:latin typeface="Calibri"/>
              </a:rPr>
              <a:t>&lt;номер&gt;</a:t>
            </a:fld>
            <a:endParaRPr b="0" lang="ru-RU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pc="-1" strike="noStrike">
                <a:solidFill>
                  <a:srgbClr val="000000"/>
                </a:solidFill>
                <a:latin typeface="Calibri"/>
              </a:rPr>
              <a:t>Для правки текста заглавия щёлкните мышью</a:t>
            </a:r>
            <a:endParaRPr b="0" lang="ru-RU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800" spc="-1" strike="noStrike">
                <a:solidFill>
                  <a:srgbClr val="000000"/>
                </a:solidFill>
                <a:latin typeface="Calibri"/>
              </a:rPr>
              <a:t>Для правки структуры щёлкните мышью</a:t>
            </a:r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solidFill>
                  <a:srgbClr val="000000"/>
                </a:solidFill>
                <a:latin typeface="Calibri"/>
              </a:rPr>
              <a:t>Второй уровень структуры</a:t>
            </a:r>
            <a:endParaRPr b="0" lang="ru-RU" sz="20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00000"/>
                </a:solidFill>
                <a:latin typeface="Calibri"/>
              </a:rPr>
              <a:t>Третий уровень структуры</a:t>
            </a:r>
            <a:endParaRPr b="0" lang="ru-RU" sz="18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rgbClr val="000000"/>
                </a:solidFill>
                <a:latin typeface="Calibri"/>
              </a:rPr>
              <a:t>Четвёртый уровень структуры</a:t>
            </a:r>
            <a:endParaRPr b="0" lang="ru-RU" sz="18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Calibri"/>
              </a:rPr>
              <a:t>Пятый уровень структуры</a:t>
            </a:r>
            <a:endParaRPr b="0" lang="ru-RU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Calibri"/>
              </a:rPr>
              <a:t>Шестой уровень структуры</a:t>
            </a:r>
            <a:endParaRPr b="0" lang="ru-RU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Calibri"/>
              </a:rPr>
              <a:t>Седьмой уровень структуры</a:t>
            </a:r>
            <a:endParaRPr b="0" lang="ru-RU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png"/><Relationship Id="rId3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png"/><Relationship Id="rId3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hyperlink" Target="http://sergx.pythonanywhere.com/map/" TargetMode="External"/><Relationship Id="rId5" Type="http://schemas.openxmlformats.org/officeDocument/2006/relationships/hyperlink" Target="http://sergx.pythonanywhere.com/map/" TargetMode="External"/><Relationship Id="rId6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365f6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Рисунок 4" descr=""/>
          <p:cNvPicPr/>
          <p:nvPr/>
        </p:nvPicPr>
        <p:blipFill>
          <a:blip r:embed="rId1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 w="0">
            <a:noFill/>
          </a:ln>
        </p:spPr>
      </p:pic>
      <p:sp>
        <p:nvSpPr>
          <p:cNvPr id="42" name="AutoShape 2"/>
          <p:cNvSpPr/>
          <p:nvPr/>
        </p:nvSpPr>
        <p:spPr>
          <a:xfrm>
            <a:off x="155520" y="-144360"/>
            <a:ext cx="304560" cy="30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anchor="t">
            <a:noAutofit/>
          </a:bodyPr>
          <a:p>
            <a:pPr>
              <a:lnSpc>
                <a:spcPct val="100000"/>
              </a:lnSpc>
            </a:pPr>
            <a:endParaRPr b="0" lang="ru-RU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3" name="Прямоугольник 3"/>
          <p:cNvSpPr/>
          <p:nvPr/>
        </p:nvSpPr>
        <p:spPr>
          <a:xfrm>
            <a:off x="155520" y="-144360"/>
            <a:ext cx="9609480" cy="1199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endParaRPr b="0" lang="ru-RU" sz="7200" spc="-1" strike="noStrike">
              <a:solidFill>
                <a:srgbClr val="365f65"/>
              </a:solidFill>
              <a:latin typeface="Bahnschrift SemiBold Condensed"/>
            </a:endParaRPr>
          </a:p>
        </p:txBody>
      </p:sp>
      <p:sp>
        <p:nvSpPr>
          <p:cNvPr id="44" name="Прямоугольник 5"/>
          <p:cNvSpPr/>
          <p:nvPr/>
        </p:nvSpPr>
        <p:spPr>
          <a:xfrm>
            <a:off x="4827600" y="328680"/>
            <a:ext cx="7519320" cy="269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7000"/>
              </a:lnSpc>
              <a:spcAft>
                <a:spcPts val="799"/>
              </a:spcAft>
            </a:pPr>
            <a:r>
              <a:rPr b="1" lang="ru-RU" sz="8000" spc="-1" strike="noStrike">
                <a:solidFill>
                  <a:srgbClr val="365f65"/>
                </a:solidFill>
                <a:latin typeface="Bahnschrift SemiBold Condensed"/>
                <a:ea typeface="Calibri"/>
              </a:rPr>
              <a:t>Разработка </a:t>
            </a:r>
            <a:r>
              <a:rPr b="1" lang="en-US" sz="8000" spc="-1" strike="noStrike">
                <a:solidFill>
                  <a:srgbClr val="365f65"/>
                </a:solidFill>
                <a:latin typeface="Bahnschrift SemiBold Condensed"/>
                <a:ea typeface="Calibri"/>
              </a:rPr>
              <a:t>Web</a:t>
            </a:r>
            <a:r>
              <a:rPr b="1" lang="ru-RU" sz="8000" spc="-1" strike="noStrike">
                <a:solidFill>
                  <a:srgbClr val="365f65"/>
                </a:solidFill>
                <a:latin typeface="Bahnschrift SemiBold Condensed"/>
                <a:ea typeface="Calibri"/>
              </a:rPr>
              <a:t>-приложения </a:t>
            </a:r>
            <a:endParaRPr b="0" lang="ru-RU" sz="8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Прямоугольник 6"/>
          <p:cNvSpPr/>
          <p:nvPr/>
        </p:nvSpPr>
        <p:spPr>
          <a:xfrm>
            <a:off x="6004440" y="3790800"/>
            <a:ext cx="6095520" cy="38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7000"/>
              </a:lnSpc>
              <a:spcAft>
                <a:spcPts val="799"/>
              </a:spcAft>
            </a:pPr>
            <a:r>
              <a:rPr b="0" lang="ru-RU" sz="1800" spc="-1" strike="noStrike">
                <a:solidFill>
                  <a:srgbClr val="ffeedc"/>
                </a:solidFill>
                <a:latin typeface="Bahnschrift SemiBold SemiConden"/>
                <a:ea typeface="Calibri"/>
              </a:rPr>
              <a:t>.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eed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Прямоугольник 2"/>
          <p:cNvSpPr/>
          <p:nvPr/>
        </p:nvSpPr>
        <p:spPr>
          <a:xfrm>
            <a:off x="831240" y="3310200"/>
            <a:ext cx="3525840" cy="1004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ru-RU" sz="6000" spc="-1" strike="noStrike">
                <a:solidFill>
                  <a:srgbClr val="365f65"/>
                </a:solidFill>
                <a:latin typeface="Bahnschrift SemiBold Condensed"/>
              </a:rPr>
              <a:t>Содержание</a:t>
            </a:r>
            <a:endParaRPr b="0" lang="ru-RU" sz="6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Прямоугольник 4"/>
          <p:cNvSpPr/>
          <p:nvPr/>
        </p:nvSpPr>
        <p:spPr>
          <a:xfrm>
            <a:off x="5023440" y="125280"/>
            <a:ext cx="7469280" cy="820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ru-RU" sz="4800" spc="-1" strike="noStrike">
                <a:solidFill>
                  <a:srgbClr val="365f65"/>
                </a:solidFill>
                <a:latin typeface="Bahnschrift SemiBold Condensed"/>
              </a:rPr>
              <a:t>Анализ технических требований</a:t>
            </a:r>
            <a:endParaRPr b="0" lang="ru-RU" sz="4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" name="Прямоугольник 5"/>
          <p:cNvSpPr/>
          <p:nvPr/>
        </p:nvSpPr>
        <p:spPr>
          <a:xfrm>
            <a:off x="5040360" y="1031760"/>
            <a:ext cx="2840400" cy="87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ctr">
              <a:lnSpc>
                <a:spcPct val="107000"/>
              </a:lnSpc>
              <a:spcBef>
                <a:spcPts val="2401"/>
              </a:spcBef>
              <a:spcAft>
                <a:spcPts val="2401"/>
              </a:spcAft>
            </a:pPr>
            <a:r>
              <a:rPr b="1" lang="ru-RU" sz="4800" spc="-1" strike="noStrike">
                <a:solidFill>
                  <a:srgbClr val="365f65"/>
                </a:solidFill>
                <a:latin typeface="Bahnschrift SemiBold Condensed"/>
                <a:ea typeface="Calibri"/>
              </a:rPr>
              <a:t>Выбор языка</a:t>
            </a:r>
            <a:endParaRPr b="0" lang="ru-RU" sz="4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" name="Прямоугольник 6"/>
          <p:cNvSpPr/>
          <p:nvPr/>
        </p:nvSpPr>
        <p:spPr>
          <a:xfrm>
            <a:off x="5047560" y="1801440"/>
            <a:ext cx="6422040" cy="87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ctr">
              <a:lnSpc>
                <a:spcPct val="107000"/>
              </a:lnSpc>
              <a:spcBef>
                <a:spcPts val="2401"/>
              </a:spcBef>
              <a:spcAft>
                <a:spcPts val="2401"/>
              </a:spcAft>
            </a:pPr>
            <a:r>
              <a:rPr b="1" lang="ru-RU" sz="4800" spc="-1" strike="noStrike">
                <a:solidFill>
                  <a:srgbClr val="365f65"/>
                </a:solidFill>
                <a:latin typeface="Bahnschrift SemiBold Condensed"/>
                <a:ea typeface="Calibri"/>
              </a:rPr>
              <a:t>Схемы программного продукта</a:t>
            </a:r>
            <a:endParaRPr b="0" lang="ru-RU" sz="4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" name="Прямоугольник 7"/>
          <p:cNvSpPr/>
          <p:nvPr/>
        </p:nvSpPr>
        <p:spPr>
          <a:xfrm>
            <a:off x="5089320" y="2594160"/>
            <a:ext cx="6338160" cy="87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ctr">
              <a:lnSpc>
                <a:spcPct val="107000"/>
              </a:lnSpc>
              <a:spcBef>
                <a:spcPts val="2401"/>
              </a:spcBef>
              <a:spcAft>
                <a:spcPts val="2401"/>
              </a:spcAft>
            </a:pPr>
            <a:r>
              <a:rPr b="1" lang="ru-RU" sz="4800" spc="-1" strike="noStrike">
                <a:solidFill>
                  <a:srgbClr val="365f65"/>
                </a:solidFill>
                <a:latin typeface="Bahnschrift SemiBold Condensed"/>
                <a:ea typeface="Calibri"/>
              </a:rPr>
              <a:t>Блок-схема работы алгоритма</a:t>
            </a:r>
            <a:endParaRPr b="0" lang="ru-RU" sz="4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Прямоугольник 9"/>
          <p:cNvSpPr/>
          <p:nvPr/>
        </p:nvSpPr>
        <p:spPr>
          <a:xfrm>
            <a:off x="5055480" y="3509640"/>
            <a:ext cx="4236480" cy="87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ctr">
              <a:lnSpc>
                <a:spcPct val="107000"/>
              </a:lnSpc>
              <a:spcBef>
                <a:spcPts val="2401"/>
              </a:spcBef>
              <a:spcAft>
                <a:spcPts val="2401"/>
              </a:spcAft>
            </a:pPr>
            <a:r>
              <a:rPr b="1" lang="ru-RU" sz="4800" spc="-1" strike="noStrike">
                <a:solidFill>
                  <a:srgbClr val="365f65"/>
                </a:solidFill>
                <a:latin typeface="Bahnschrift SemiBold Condensed"/>
                <a:ea typeface="Calibri"/>
              </a:rPr>
              <a:t>Схема базы данных</a:t>
            </a:r>
            <a:endParaRPr b="0" lang="ru-RU" sz="4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Прямоугольник 10"/>
          <p:cNvSpPr/>
          <p:nvPr/>
        </p:nvSpPr>
        <p:spPr>
          <a:xfrm>
            <a:off x="5033160" y="4476600"/>
            <a:ext cx="2400120" cy="87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ctr">
              <a:lnSpc>
                <a:spcPct val="107000"/>
              </a:lnSpc>
              <a:spcBef>
                <a:spcPts val="2401"/>
              </a:spcBef>
              <a:spcAft>
                <a:spcPts val="2401"/>
              </a:spcAft>
            </a:pPr>
            <a:r>
              <a:rPr b="1" lang="ru-RU" sz="4800" spc="-1" strike="noStrike">
                <a:solidFill>
                  <a:srgbClr val="365f65"/>
                </a:solidFill>
                <a:latin typeface="Bahnschrift SemiBold Condensed"/>
                <a:ea typeface="Calibri"/>
              </a:rPr>
              <a:t>Испытания</a:t>
            </a:r>
            <a:endParaRPr b="0" lang="ru-RU" sz="4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" name="Прямоугольник 11"/>
          <p:cNvSpPr/>
          <p:nvPr/>
        </p:nvSpPr>
        <p:spPr>
          <a:xfrm>
            <a:off x="4981320" y="5288760"/>
            <a:ext cx="3989520" cy="87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7000"/>
              </a:lnSpc>
              <a:spcBef>
                <a:spcPts val="2401"/>
              </a:spcBef>
              <a:spcAft>
                <a:spcPts val="2401"/>
              </a:spcAft>
            </a:pPr>
            <a:r>
              <a:rPr b="1" lang="ru-RU" sz="4800" spc="-1" strike="noStrike">
                <a:solidFill>
                  <a:srgbClr val="365f65"/>
                </a:solidFill>
                <a:latin typeface="Bahnschrift SemiBold Condensed"/>
                <a:ea typeface="Calibri"/>
              </a:rPr>
              <a:t>Программный код</a:t>
            </a:r>
            <a:endParaRPr b="0" lang="ru-RU" sz="4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4" name="Рисунок 13" descr=""/>
          <p:cNvPicPr/>
          <p:nvPr/>
        </p:nvPicPr>
        <p:blipFill>
          <a:blip r:embed="rId1"/>
          <a:stretch/>
        </p:blipFill>
        <p:spPr>
          <a:xfrm>
            <a:off x="-415440" y="4321440"/>
            <a:ext cx="5438520" cy="7619760"/>
          </a:xfrm>
          <a:prstGeom prst="rect">
            <a:avLst/>
          </a:prstGeom>
          <a:ln w="0">
            <a:noFill/>
          </a:ln>
        </p:spPr>
      </p:pic>
      <p:pic>
        <p:nvPicPr>
          <p:cNvPr id="55" name="Рисунок 14" descr=""/>
          <p:cNvPicPr/>
          <p:nvPr/>
        </p:nvPicPr>
        <p:blipFill>
          <a:blip r:embed="rId2"/>
          <a:stretch/>
        </p:blipFill>
        <p:spPr>
          <a:xfrm>
            <a:off x="-416160" y="-4213800"/>
            <a:ext cx="5438520" cy="7619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Рисунок 1" descr=""/>
          <p:cNvPicPr/>
          <p:nvPr/>
        </p:nvPicPr>
        <p:blipFill>
          <a:blip r:embed="rId1"/>
          <a:stretch/>
        </p:blipFill>
        <p:spPr>
          <a:xfrm>
            <a:off x="0" y="15840"/>
            <a:ext cx="12191760" cy="6857640"/>
          </a:xfrm>
          <a:prstGeom prst="rect">
            <a:avLst/>
          </a:prstGeom>
          <a:ln w="0">
            <a:noFill/>
          </a:ln>
        </p:spPr>
      </p:pic>
      <p:sp>
        <p:nvSpPr>
          <p:cNvPr id="57" name="Прямоугольник 2"/>
          <p:cNvSpPr/>
          <p:nvPr/>
        </p:nvSpPr>
        <p:spPr>
          <a:xfrm>
            <a:off x="254160" y="208080"/>
            <a:ext cx="11406960" cy="1165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7000"/>
              </a:lnSpc>
              <a:spcAft>
                <a:spcPts val="799"/>
              </a:spcAft>
            </a:pPr>
            <a:r>
              <a:rPr b="1" lang="ru-RU" sz="6600" spc="-1" strike="noStrike">
                <a:solidFill>
                  <a:srgbClr val="ffeedc"/>
                </a:solidFill>
                <a:latin typeface="Bahnschrift SemiBold Condensed"/>
                <a:ea typeface="Calibri"/>
              </a:rPr>
              <a:t>Анализ технических требований</a:t>
            </a:r>
            <a:endParaRPr b="0" lang="ru-RU" sz="6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Прямоугольник 3"/>
          <p:cNvSpPr/>
          <p:nvPr/>
        </p:nvSpPr>
        <p:spPr>
          <a:xfrm>
            <a:off x="5830920" y="1387080"/>
            <a:ext cx="6095520" cy="5207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50000"/>
              </a:lnSpc>
            </a:pPr>
            <a:r>
              <a:rPr b="0" lang="ru-RU" sz="2800" spc="-1" strike="noStrike" u="sng">
                <a:solidFill>
                  <a:srgbClr val="ffeedc"/>
                </a:solidFill>
                <a:uFillTx/>
                <a:latin typeface="Bahnschrift SemiBold Condensed"/>
                <a:ea typeface="Noto Sans CJK SC"/>
              </a:rPr>
              <a:t>Отображать точки интереса ВДНХ — </a:t>
            </a:r>
            <a:r>
              <a:rPr b="1" lang="ru-RU" sz="2800" spc="-1" strike="noStrike">
                <a:solidFill>
                  <a:srgbClr val="ffeedc"/>
                </a:solidFill>
                <a:latin typeface="Bahnschrift SemiBold Condensed"/>
                <a:ea typeface="Noto Sans CJK SC"/>
              </a:rPr>
              <a:t>выполнено</a:t>
            </a:r>
            <a:endParaRPr b="0" lang="ru-RU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ru-RU" sz="2800" spc="-1" strike="noStrike">
                <a:solidFill>
                  <a:srgbClr val="ffeedc"/>
                </a:solidFill>
                <a:latin typeface="Bahnschrift SemiBold Condensed"/>
                <a:ea typeface="Noto Sans CJK SC"/>
              </a:rPr>
              <a:t> </a:t>
            </a:r>
            <a:r>
              <a:rPr b="0" lang="ru-RU" sz="2800" spc="-1" strike="noStrike" u="sng">
                <a:solidFill>
                  <a:srgbClr val="ffeedc"/>
                </a:solidFill>
                <a:uFillTx/>
                <a:latin typeface="Bahnschrift SemiBold Condensed"/>
                <a:ea typeface="Noto Sans CJK SC"/>
              </a:rPr>
              <a:t>Строить маршруты по точкам интереса с указанными особенностями:</a:t>
            </a:r>
            <a:endParaRPr b="0" lang="ru-RU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ru-RU" sz="2800" spc="-1" strike="noStrike">
                <a:solidFill>
                  <a:srgbClr val="ffeedc"/>
                </a:solidFill>
                <a:latin typeface="Bahnschrift SemiBold Condensed"/>
                <a:ea typeface="Noto Sans CJK SC"/>
              </a:rPr>
              <a:t>  </a:t>
            </a:r>
            <a:r>
              <a:rPr b="0" lang="ru-RU" sz="2800" spc="-1" strike="noStrike">
                <a:solidFill>
                  <a:srgbClr val="ffeedc"/>
                </a:solidFill>
                <a:latin typeface="Bahnschrift SemiBold Condensed"/>
                <a:ea typeface="Noto Sans CJK SC"/>
              </a:rPr>
              <a:t>-с ограничением по времени — </a:t>
            </a:r>
            <a:r>
              <a:rPr b="1" lang="ru-RU" sz="2800" spc="-1" strike="noStrike">
                <a:solidFill>
                  <a:srgbClr val="ffeedc"/>
                </a:solidFill>
                <a:latin typeface="Bahnschrift SemiBold Condensed"/>
                <a:ea typeface="Noto Sans CJK SC"/>
              </a:rPr>
              <a:t>выполнено</a:t>
            </a:r>
            <a:endParaRPr b="0" lang="ru-RU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ru-RU" sz="2800" spc="-1" strike="noStrike">
                <a:solidFill>
                  <a:srgbClr val="ffeedc"/>
                </a:solidFill>
                <a:latin typeface="Bahnschrift SemiBold Condensed"/>
                <a:ea typeface="Noto Sans CJK SC"/>
              </a:rPr>
              <a:t>  </a:t>
            </a:r>
            <a:r>
              <a:rPr b="0" lang="ru-RU" sz="2800" spc="-1" strike="noStrike">
                <a:solidFill>
                  <a:srgbClr val="ffeedc"/>
                </a:solidFill>
                <a:latin typeface="Bahnschrift SemiBold Condensed"/>
                <a:ea typeface="Noto Sans CJK SC"/>
              </a:rPr>
              <a:t>-с обязательным посещением определенной власти — </a:t>
            </a:r>
            <a:r>
              <a:rPr b="1" lang="ru-RU" sz="2800" spc="-1" strike="noStrike">
                <a:solidFill>
                  <a:srgbClr val="ffeedc"/>
                </a:solidFill>
                <a:latin typeface="Bahnschrift SemiBold Condensed"/>
                <a:ea typeface="Noto Sans CJK SC"/>
              </a:rPr>
              <a:t>выполнено</a:t>
            </a:r>
            <a:endParaRPr b="0" lang="ru-RU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ru-RU" sz="2800" spc="-1" strike="noStrike">
                <a:solidFill>
                  <a:srgbClr val="ffeedc"/>
                </a:solidFill>
                <a:latin typeface="Bahnschrift SemiBold Condensed"/>
                <a:ea typeface="Noto Sans CJK SC"/>
              </a:rPr>
              <a:t>  </a:t>
            </a:r>
            <a:r>
              <a:rPr b="0" lang="ru-RU" sz="2800" spc="-1" strike="noStrike">
                <a:solidFill>
                  <a:srgbClr val="ffeedc"/>
                </a:solidFill>
                <a:latin typeface="Bahnschrift SemiBold Condensed"/>
                <a:ea typeface="Noto Sans CJK SC"/>
              </a:rPr>
              <a:t>-статические маршруты — </a:t>
            </a:r>
            <a:r>
              <a:rPr b="1" lang="ru-RU" sz="2800" spc="-1" strike="noStrike">
                <a:solidFill>
                  <a:srgbClr val="ffeedc"/>
                </a:solidFill>
                <a:latin typeface="Bahnschrift SemiBold Condensed"/>
                <a:ea typeface="Noto Sans CJK SC"/>
              </a:rPr>
              <a:t>выполнено</a:t>
            </a:r>
            <a:endParaRPr b="0" lang="ru-RU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ru-RU" sz="2800" spc="-1" strike="noStrike">
                <a:solidFill>
                  <a:srgbClr val="ffeedc"/>
                </a:solidFill>
                <a:latin typeface="Bahnschrift SemiBold Condensed"/>
                <a:ea typeface="Noto Sans CJK SC"/>
              </a:rPr>
              <a:t> </a:t>
            </a:r>
            <a:r>
              <a:rPr b="0" lang="ru-RU" sz="2800" spc="-1" strike="noStrike" u="sng">
                <a:solidFill>
                  <a:srgbClr val="ffeedc"/>
                </a:solidFill>
                <a:uFillTx/>
                <a:latin typeface="Bahnschrift SemiBold Condensed"/>
                <a:ea typeface="Noto Sans CJK SC"/>
              </a:rPr>
              <a:t>Визуализация маршрута — </a:t>
            </a:r>
            <a:r>
              <a:rPr b="1" lang="ru-RU" sz="2800" spc="-1" strike="noStrike">
                <a:solidFill>
                  <a:srgbClr val="ffeedc"/>
                </a:solidFill>
                <a:latin typeface="Bahnschrift SemiBold Condensed"/>
                <a:ea typeface="Noto Sans CJK SC"/>
              </a:rPr>
              <a:t>выполнено</a:t>
            </a:r>
            <a:endParaRPr b="0" lang="ru-RU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Rectangle 2"/>
          <p:cNvSpPr/>
          <p:nvPr/>
        </p:nvSpPr>
        <p:spPr>
          <a:xfrm>
            <a:off x="111600" y="1393920"/>
            <a:ext cx="3606120" cy="137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anchor="ctr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-RU" sz="2800" spc="-1" strike="noStrike" u="sng">
                <a:solidFill>
                  <a:srgbClr val="ffeedc"/>
                </a:solidFill>
                <a:uFillTx/>
                <a:latin typeface="Bahnschrift SemiBold Condensed"/>
                <a:ea typeface="Noto Sans CJK SC"/>
              </a:rPr>
              <a:t>Инструменты добавления </a:t>
            </a:r>
            <a:endParaRPr b="0" lang="ru-RU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-RU" sz="2800" spc="-1" strike="noStrike" u="sng">
                <a:solidFill>
                  <a:srgbClr val="ffeedc"/>
                </a:solidFill>
                <a:uFillTx/>
                <a:latin typeface="Bahnschrift SemiBold Condensed"/>
                <a:ea typeface="Noto Sans CJK SC"/>
              </a:rPr>
              <a:t>статических маршрутов:</a:t>
            </a:r>
            <a:endParaRPr b="0" lang="ru-RU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0" name="Изображение1" descr=""/>
          <p:cNvPicPr/>
          <p:nvPr/>
        </p:nvPicPr>
        <p:blipFill>
          <a:blip r:embed="rId2"/>
          <a:stretch/>
        </p:blipFill>
        <p:spPr>
          <a:xfrm>
            <a:off x="1205280" y="2490120"/>
            <a:ext cx="3954240" cy="2736000"/>
          </a:xfrm>
          <a:prstGeom prst="rect">
            <a:avLst/>
          </a:prstGeom>
          <a:ln w="0">
            <a:noFill/>
          </a:ln>
        </p:spPr>
      </p:pic>
      <p:sp>
        <p:nvSpPr>
          <p:cNvPr id="61" name="Rectangle 3"/>
          <p:cNvSpPr/>
          <p:nvPr/>
        </p:nvSpPr>
        <p:spPr>
          <a:xfrm>
            <a:off x="534240" y="3231360"/>
            <a:ext cx="12191760" cy="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wrap="none" tIns="360" bIns="360" anchor="ctr">
            <a:spAutoFit/>
          </a:bodyPr>
          <a:p>
            <a:pPr>
              <a:lnSpc>
                <a:spcPct val="100000"/>
              </a:lnSpc>
            </a:pPr>
            <a:endParaRPr b="0" lang="ru-RU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2" name="Прямоугольник 6"/>
          <p:cNvSpPr/>
          <p:nvPr/>
        </p:nvSpPr>
        <p:spPr>
          <a:xfrm>
            <a:off x="890640" y="5226480"/>
            <a:ext cx="5295960" cy="1369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50000"/>
              </a:lnSpc>
            </a:pPr>
            <a:r>
              <a:rPr b="0" lang="ru-RU" sz="2800" spc="-1" strike="noStrike" u="sng">
                <a:solidFill>
                  <a:srgbClr val="ffeedc"/>
                </a:solidFill>
                <a:uFillTx/>
                <a:latin typeface="Bahnschrift SemiBold Condensed"/>
                <a:ea typeface="Noto Sans CJK SC"/>
              </a:rPr>
              <a:t>Сохранения информации о ранее добавленных маршрутов — </a:t>
            </a:r>
            <a:r>
              <a:rPr b="1" lang="ru-RU" sz="2800" spc="-1" strike="noStrike">
                <a:solidFill>
                  <a:srgbClr val="ffeedc"/>
                </a:solidFill>
                <a:latin typeface="Bahnschrift SemiBold Condensed"/>
                <a:ea typeface="Noto Sans CJK SC"/>
              </a:rPr>
              <a:t>выполнено</a:t>
            </a:r>
            <a:endParaRPr b="0" lang="ru-RU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eed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Прямоугольник 2"/>
          <p:cNvSpPr/>
          <p:nvPr/>
        </p:nvSpPr>
        <p:spPr>
          <a:xfrm>
            <a:off x="4212720" y="0"/>
            <a:ext cx="7885080" cy="1004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ru-RU" sz="6000" spc="-1" strike="noStrike">
                <a:solidFill>
                  <a:srgbClr val="365f65"/>
                </a:solidFill>
                <a:latin typeface="Bahnschrift SemiBold Condensed"/>
              </a:rPr>
              <a:t>Блок-схема работы алгоритма</a:t>
            </a:r>
            <a:endParaRPr b="0" lang="ru-RU" sz="6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4" name="Рисунок 3" descr=""/>
          <p:cNvPicPr/>
          <p:nvPr/>
        </p:nvPicPr>
        <p:blipFill>
          <a:blip r:embed="rId1"/>
          <a:stretch/>
        </p:blipFill>
        <p:spPr>
          <a:xfrm>
            <a:off x="380880" y="885600"/>
            <a:ext cx="6895080" cy="5734800"/>
          </a:xfrm>
          <a:prstGeom prst="rect">
            <a:avLst/>
          </a:prstGeom>
          <a:ln w="0">
            <a:noFill/>
          </a:ln>
        </p:spPr>
      </p:pic>
      <p:sp>
        <p:nvSpPr>
          <p:cNvPr id="65" name="Прямоугольник 4"/>
          <p:cNvSpPr/>
          <p:nvPr/>
        </p:nvSpPr>
        <p:spPr>
          <a:xfrm>
            <a:off x="6541920" y="1113840"/>
            <a:ext cx="5271120" cy="57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ru-RU" sz="3200" spc="-1" strike="noStrike">
                <a:solidFill>
                  <a:srgbClr val="365f65"/>
                </a:solidFill>
                <a:latin typeface="Bahnschrift SemiBold Condensed"/>
                <a:ea typeface="Calibri"/>
              </a:rPr>
              <a:t>Схема алгоритма работы приложения</a:t>
            </a: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6" name="Рисунок 5" descr=""/>
          <p:cNvPicPr/>
          <p:nvPr/>
        </p:nvPicPr>
        <p:blipFill>
          <a:blip r:embed="rId2"/>
          <a:stretch/>
        </p:blipFill>
        <p:spPr>
          <a:xfrm>
            <a:off x="7786800" y="2590560"/>
            <a:ext cx="4267080" cy="42670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365f6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Прямоугольник 1"/>
          <p:cNvSpPr/>
          <p:nvPr/>
        </p:nvSpPr>
        <p:spPr>
          <a:xfrm>
            <a:off x="5648400" y="0"/>
            <a:ext cx="6267960" cy="118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ru-RU" sz="7200" spc="-1" strike="noStrike">
                <a:solidFill>
                  <a:srgbClr val="ffeedc"/>
                </a:solidFill>
                <a:latin typeface="Bahnschrift SemiBold Condensed"/>
              </a:rPr>
              <a:t>Схема базы данных</a:t>
            </a:r>
            <a:endParaRPr b="0" lang="ru-RU" sz="7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8" name="Рисунок 2" descr=""/>
          <p:cNvPicPr/>
          <p:nvPr/>
        </p:nvPicPr>
        <p:blipFill>
          <a:blip r:embed="rId1"/>
          <a:stretch/>
        </p:blipFill>
        <p:spPr>
          <a:xfrm>
            <a:off x="5794200" y="1582920"/>
            <a:ext cx="5976360" cy="3363480"/>
          </a:xfrm>
          <a:prstGeom prst="rect">
            <a:avLst/>
          </a:prstGeom>
          <a:ln w="0">
            <a:noFill/>
          </a:ln>
        </p:spPr>
      </p:pic>
      <p:sp>
        <p:nvSpPr>
          <p:cNvPr id="69" name="Прямоугольник 3"/>
          <p:cNvSpPr/>
          <p:nvPr/>
        </p:nvSpPr>
        <p:spPr>
          <a:xfrm>
            <a:off x="5781600" y="5559480"/>
            <a:ext cx="6001200" cy="67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7000"/>
              </a:lnSpc>
              <a:spcAft>
                <a:spcPts val="799"/>
              </a:spcAft>
            </a:pPr>
            <a:r>
              <a:rPr b="0" lang="ru-RU" sz="3600" spc="-1" strike="noStrike">
                <a:solidFill>
                  <a:srgbClr val="ffeedc"/>
                </a:solidFill>
                <a:latin typeface="Bahnschrift SemiBold Condensed"/>
                <a:ea typeface="Calibri"/>
              </a:rPr>
              <a:t>Изображение структуры базы данных</a:t>
            </a:r>
            <a:endParaRPr b="0" lang="ru-RU" sz="3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0" name="Рисунок 6" descr=""/>
          <p:cNvPicPr/>
          <p:nvPr/>
        </p:nvPicPr>
        <p:blipFill>
          <a:blip r:embed="rId2"/>
          <a:stretch/>
        </p:blipFill>
        <p:spPr>
          <a:xfrm>
            <a:off x="-1116720" y="0"/>
            <a:ext cx="6428880" cy="11429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eed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Прямоугольник 1"/>
          <p:cNvSpPr/>
          <p:nvPr/>
        </p:nvSpPr>
        <p:spPr>
          <a:xfrm>
            <a:off x="403200" y="111960"/>
            <a:ext cx="4242600" cy="1430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ru-RU" sz="8800" spc="-1" strike="noStrike">
                <a:solidFill>
                  <a:srgbClr val="365f65"/>
                </a:solidFill>
                <a:latin typeface="Bahnschrift SemiBold Condensed"/>
              </a:rPr>
              <a:t>Испытания</a:t>
            </a:r>
            <a:endParaRPr b="0" lang="ru-RU" sz="8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2" name="Рисунок 2" descr=""/>
          <p:cNvPicPr/>
          <p:nvPr/>
        </p:nvPicPr>
        <p:blipFill>
          <a:blip r:embed="rId1"/>
          <a:stretch/>
        </p:blipFill>
        <p:spPr>
          <a:xfrm>
            <a:off x="8320680" y="-24120"/>
            <a:ext cx="3870720" cy="6881760"/>
          </a:xfrm>
          <a:prstGeom prst="rect">
            <a:avLst/>
          </a:prstGeom>
          <a:ln w="0">
            <a:noFill/>
          </a:ln>
        </p:spPr>
      </p:pic>
      <p:sp>
        <p:nvSpPr>
          <p:cNvPr id="73" name="Прямоугольник 3"/>
          <p:cNvSpPr/>
          <p:nvPr/>
        </p:nvSpPr>
        <p:spPr>
          <a:xfrm>
            <a:off x="358200" y="1488600"/>
            <a:ext cx="6095520" cy="155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ru-RU" sz="3200" spc="-1" strike="noStrike">
                <a:solidFill>
                  <a:srgbClr val="365f65"/>
                </a:solidFill>
                <a:latin typeface="Bahnschrift SemiBold SemiConden"/>
              </a:rPr>
              <a:t>Описание к схеме работы:</a:t>
            </a: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3200" spc="-1" strike="noStrike">
                <a:solidFill>
                  <a:srgbClr val="365f65"/>
                </a:solidFill>
                <a:latin typeface="Bahnschrift SemiBold SemiConden"/>
              </a:rPr>
              <a:t>Наглядная демонстрация (в изображениях) работы приложения:</a:t>
            </a: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Прямоугольник 4"/>
          <p:cNvSpPr/>
          <p:nvPr/>
        </p:nvSpPr>
        <p:spPr>
          <a:xfrm>
            <a:off x="358200" y="3142080"/>
            <a:ext cx="7443360" cy="350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343080" indent="-343080">
              <a:lnSpc>
                <a:spcPct val="100000"/>
              </a:lnSpc>
              <a:buClr>
                <a:srgbClr val="365f65"/>
              </a:buClr>
              <a:buFont typeface="OpenSymbol"/>
              <a:buAutoNum type="arabicPeriod"/>
            </a:pPr>
            <a:r>
              <a:rPr b="0" lang="ru-RU" sz="2800" spc="-1" strike="noStrike">
                <a:solidFill>
                  <a:srgbClr val="365f65"/>
                </a:solidFill>
                <a:latin typeface="Bahnschrift SemiBold SemiConden"/>
              </a:rPr>
              <a:t>Панель построения маршрута из точки в точку. </a:t>
            </a:r>
            <a:endParaRPr b="0" lang="ru-RU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28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365f65"/>
              </a:buClr>
              <a:buFont typeface="OpenSymbol"/>
              <a:buAutoNum type="arabicPeriod" startAt="2"/>
            </a:pPr>
            <a:r>
              <a:rPr b="0" lang="ru-RU" sz="2800" spc="-1" strike="noStrike">
                <a:solidFill>
                  <a:srgbClr val="365f65"/>
                </a:solidFill>
                <a:latin typeface="Bahnschrift SemiBold SemiConden"/>
              </a:rPr>
              <a:t>Меню регистрации на сайте.</a:t>
            </a:r>
            <a:endParaRPr b="0" lang="ru-RU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28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365f65"/>
              </a:buClr>
              <a:buFont typeface="OpenSymbol"/>
              <a:buAutoNum type="arabicPeriod" startAt="3"/>
            </a:pPr>
            <a:r>
              <a:rPr b="0" lang="ru-RU" sz="2800" spc="-1" strike="noStrike">
                <a:solidFill>
                  <a:srgbClr val="365f65"/>
                </a:solidFill>
                <a:latin typeface="Bahnschrift SemiBold SemiConden"/>
              </a:rPr>
              <a:t>Функциональное меню.</a:t>
            </a:r>
            <a:endParaRPr b="0" lang="ru-RU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2800" spc="-1" strike="noStrike">
                <a:solidFill>
                  <a:srgbClr val="365f65"/>
                </a:solidFill>
                <a:latin typeface="Bahnschrift SemiBold SemiConden"/>
              </a:rPr>
              <a:t>4.  Панель входа в зарегистрированный аккаунт на сайте.</a:t>
            </a:r>
            <a:endParaRPr b="0" lang="ru-RU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365f6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Рисунок 5" descr=""/>
          <p:cNvPicPr/>
          <p:nvPr/>
        </p:nvPicPr>
        <p:blipFill>
          <a:blip r:embed="rId1"/>
          <a:stretch/>
        </p:blipFill>
        <p:spPr>
          <a:xfrm>
            <a:off x="-77760" y="0"/>
            <a:ext cx="13696200" cy="6890760"/>
          </a:xfrm>
          <a:prstGeom prst="rect">
            <a:avLst/>
          </a:prstGeom>
          <a:ln w="0">
            <a:noFill/>
          </a:ln>
        </p:spPr>
      </p:pic>
      <p:pic>
        <p:nvPicPr>
          <p:cNvPr id="76" name="Рисунок 4" descr=""/>
          <p:cNvPicPr/>
          <p:nvPr/>
        </p:nvPicPr>
        <p:blipFill>
          <a:blip r:embed="rId2"/>
          <a:stretch/>
        </p:blipFill>
        <p:spPr>
          <a:xfrm>
            <a:off x="129600" y="0"/>
            <a:ext cx="7061760" cy="3716280"/>
          </a:xfrm>
          <a:prstGeom prst="rect">
            <a:avLst/>
          </a:prstGeom>
          <a:ln w="0">
            <a:noFill/>
          </a:ln>
        </p:spPr>
      </p:pic>
      <p:pic>
        <p:nvPicPr>
          <p:cNvPr id="77" name="Рисунок 1" descr=""/>
          <p:cNvPicPr/>
          <p:nvPr/>
        </p:nvPicPr>
        <p:blipFill>
          <a:blip r:embed="rId3"/>
          <a:stretch/>
        </p:blipFill>
        <p:spPr>
          <a:xfrm>
            <a:off x="4231440" y="2815200"/>
            <a:ext cx="7671600" cy="3741120"/>
          </a:xfrm>
          <a:prstGeom prst="rect">
            <a:avLst/>
          </a:prstGeom>
          <a:ln w="0">
            <a:noFill/>
          </a:ln>
        </p:spPr>
      </p:pic>
      <p:sp>
        <p:nvSpPr>
          <p:cNvPr id="78" name="TextBox 6"/>
          <p:cNvSpPr/>
          <p:nvPr/>
        </p:nvSpPr>
        <p:spPr>
          <a:xfrm>
            <a:off x="272520" y="6069960"/>
            <a:ext cx="316116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ru-RU" sz="1800" spc="-1" strike="noStrike" u="sng">
                <a:solidFill>
                  <a:srgbClr val="0563c1"/>
                </a:solidFill>
                <a:uFillTx/>
                <a:latin typeface="Calibri"/>
                <a:hlinkClick r:id="rId4"/>
              </a:rPr>
              <a:t>Карта ВДНХ (</a:t>
            </a:r>
            <a:r>
              <a:rPr b="0" lang="en-US" sz="1800" spc="-1" strike="noStrike" u="sng">
                <a:solidFill>
                  <a:srgbClr val="0563c1"/>
                </a:solidFill>
                <a:uFillTx/>
                <a:latin typeface="Calibri"/>
                <a:hlinkClick r:id="rId5"/>
              </a:rPr>
              <a:t>sergx.pythonanywhere.com)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TextBox 7"/>
          <p:cNvSpPr/>
          <p:nvPr/>
        </p:nvSpPr>
        <p:spPr>
          <a:xfrm>
            <a:off x="7905240" y="739440"/>
            <a:ext cx="2204640" cy="1369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ru-RU" sz="2800" spc="-1" strike="noStrike">
                <a:solidFill>
                  <a:srgbClr val="ffeedc"/>
                </a:solidFill>
                <a:latin typeface="Bahnschrift SemiBold SemiConden"/>
              </a:rPr>
              <a:t>Информация обо всех павильонах</a:t>
            </a:r>
            <a:endParaRPr b="0" lang="ru-RU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TextBox 15"/>
          <p:cNvSpPr/>
          <p:nvPr/>
        </p:nvSpPr>
        <p:spPr>
          <a:xfrm>
            <a:off x="129600" y="3671640"/>
            <a:ext cx="1724760" cy="161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ru-RU" sz="2000" spc="-1" strike="noStrike">
                <a:solidFill>
                  <a:srgbClr val="ffeedc"/>
                </a:solidFill>
                <a:latin typeface="Bahnschrift SemiBold SemiConden"/>
              </a:rPr>
              <a:t>Стройте и подстраивайте маршруты по своему времени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365f6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Рисунок 2" descr=""/>
          <p:cNvPicPr/>
          <p:nvPr/>
        </p:nvPicPr>
        <p:blipFill>
          <a:blip r:embed="rId1"/>
          <a:stretch/>
        </p:blipFill>
        <p:spPr>
          <a:xfrm rot="16200000">
            <a:off x="2666880" y="-2666520"/>
            <a:ext cx="6857640" cy="12191760"/>
          </a:xfrm>
          <a:prstGeom prst="rect">
            <a:avLst/>
          </a:prstGeom>
          <a:ln w="0">
            <a:noFill/>
          </a:ln>
        </p:spPr>
      </p:pic>
      <p:sp>
        <p:nvSpPr>
          <p:cNvPr id="82" name="AutoShape 2"/>
          <p:cNvSpPr/>
          <p:nvPr/>
        </p:nvSpPr>
        <p:spPr>
          <a:xfrm>
            <a:off x="155520" y="-144360"/>
            <a:ext cx="304560" cy="30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anchor="t">
            <a:noAutofit/>
          </a:bodyPr>
          <a:p>
            <a:pPr>
              <a:lnSpc>
                <a:spcPct val="100000"/>
              </a:lnSpc>
            </a:pPr>
            <a:endParaRPr b="0" lang="ru-RU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3" name="AutoShape 4"/>
          <p:cNvSpPr/>
          <p:nvPr/>
        </p:nvSpPr>
        <p:spPr>
          <a:xfrm>
            <a:off x="307800" y="7920"/>
            <a:ext cx="304560" cy="30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anchor="t">
            <a:noAutofit/>
          </a:bodyPr>
          <a:p>
            <a:pPr>
              <a:lnSpc>
                <a:spcPct val="100000"/>
              </a:lnSpc>
            </a:pPr>
            <a:endParaRPr b="0" lang="ru-RU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4" name="AutoShape 6"/>
          <p:cNvSpPr/>
          <p:nvPr/>
        </p:nvSpPr>
        <p:spPr>
          <a:xfrm>
            <a:off x="460440" y="160200"/>
            <a:ext cx="5589720" cy="558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 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AutoShape 8"/>
          <p:cNvSpPr/>
          <p:nvPr/>
        </p:nvSpPr>
        <p:spPr>
          <a:xfrm>
            <a:off x="5626800" y="1050480"/>
            <a:ext cx="13434480" cy="540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anchor="t">
            <a:noAutofit/>
          </a:bodyPr>
          <a:p>
            <a:pPr>
              <a:lnSpc>
                <a:spcPct val="100000"/>
              </a:lnSpc>
            </a:pPr>
            <a:r>
              <a:rPr b="0" lang="ru-RU" sz="9600" spc="-1" strike="noStrike">
                <a:solidFill>
                  <a:srgbClr val="365f65"/>
                </a:solidFill>
                <a:latin typeface="Bahnschrift SemiBold"/>
              </a:rPr>
              <a:t>Спа</a:t>
            </a:r>
            <a:r>
              <a:rPr b="0" lang="ru-RU" sz="9600" spc="-1" strike="noStrike">
                <a:solidFill>
                  <a:srgbClr val="ffeedc"/>
                </a:solidFill>
                <a:latin typeface="Bahnschrift SemiBold"/>
              </a:rPr>
              <a:t>сибо</a:t>
            </a:r>
            <a:r>
              <a:rPr b="0" lang="ru-RU" sz="9600" spc="-1" strike="noStrike">
                <a:solidFill>
                  <a:srgbClr val="000000"/>
                </a:solidFill>
                <a:latin typeface="Bahnschrift SemiBold"/>
              </a:rPr>
              <a:t> </a:t>
            </a:r>
            <a:endParaRPr b="0" lang="ru-RU" sz="9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9600" spc="-1" strike="noStrike">
                <a:solidFill>
                  <a:srgbClr val="365f65"/>
                </a:solidFill>
                <a:latin typeface="Bahnschrift SemiBold"/>
              </a:rPr>
              <a:t>за</a:t>
            </a:r>
            <a:r>
              <a:rPr b="0" lang="ru-RU" sz="9600" spc="-1" strike="noStrike">
                <a:solidFill>
                  <a:srgbClr val="000000"/>
                </a:solidFill>
                <a:latin typeface="Bahnschrift SemiBold"/>
              </a:rPr>
              <a:t> </a:t>
            </a:r>
            <a:endParaRPr b="0" lang="ru-RU" sz="9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9600" spc="-1" strike="noStrike">
                <a:solidFill>
                  <a:srgbClr val="365f65"/>
                </a:solidFill>
                <a:latin typeface="Bahnschrift SemiBold"/>
              </a:rPr>
              <a:t>вни</a:t>
            </a:r>
            <a:r>
              <a:rPr b="0" lang="ru-RU" sz="9600" spc="-1" strike="noStrike">
                <a:solidFill>
                  <a:srgbClr val="ffeedc"/>
                </a:solidFill>
                <a:latin typeface="Bahnschrift SemiBold"/>
              </a:rPr>
              <a:t>мание</a:t>
            </a:r>
            <a:endParaRPr b="0" lang="ru-RU" sz="9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3193</TotalTime>
  <Application>LibreOffice/7.5.1.2$Windows_X86_64 LibreOffice_project/fcbaee479e84c6cd81291587d2ee68cba099e129</Application>
  <AppVersion>15.0000</AppVersion>
  <Words>169</Words>
  <Paragraphs>52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2023-03-17T18:16:03Z</dcterms:created>
  <dc:creator>Дом</dc:creator>
  <dc:description/>
  <dc:language>ru-RU</dc:language>
  <cp:lastModifiedBy/>
  <dcterms:modified xsi:type="dcterms:W3CDTF">2023-04-23T11:17:57Z</dcterms:modified>
  <cp:revision>31</cp:revision>
  <dc:subject/>
  <dc:title>Презентация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Широкоэкранный</vt:lpwstr>
  </property>
  <property fmtid="{D5CDD505-2E9C-101B-9397-08002B2CF9AE}" pid="3" name="Slides">
    <vt:i4>10</vt:i4>
  </property>
</Properties>
</file>